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57" r:id="rId4"/>
    <p:sldId id="262" r:id="rId5"/>
    <p:sldId id="258" r:id="rId6"/>
    <p:sldId id="264" r:id="rId7"/>
    <p:sldId id="265" r:id="rId8"/>
    <p:sldId id="268" r:id="rId9"/>
    <p:sldId id="269" r:id="rId10"/>
    <p:sldId id="270" r:id="rId11"/>
    <p:sldId id="267" r:id="rId12"/>
    <p:sldId id="266" r:id="rId13"/>
    <p:sldId id="272" r:id="rId14"/>
    <p:sldId id="273" r:id="rId15"/>
    <p:sldId id="260" r:id="rId16"/>
    <p:sldId id="271" r:id="rId17"/>
    <p:sldId id="274" r:id="rId18"/>
    <p:sldId id="276" r:id="rId19"/>
    <p:sldId id="275" r:id="rId20"/>
    <p:sldId id="278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8592"/>
    <a:srgbClr val="5B9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DDFBA-BBA0-4E03-9651-DB549BB3E05D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EF3F5-2E1A-47AC-9A83-271C634D3C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63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4184-98C6-4103-8229-09BC390BE196}" type="datetime1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85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04E6-EE83-4510-A4AE-6C819E4F259C}" type="datetime1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6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35497-69A0-463C-B97F-C6B62D17F80D}" type="datetime1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00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851A-F92D-48A3-8D47-4EB6617E9B14}" type="datetime1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64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3633-D22D-425D-8FD7-4661B7E8E5AF}" type="datetime1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16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17B90-6DB9-40F9-8200-D2FA36516E18}" type="datetime1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05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C9AD-6EA8-4124-8773-BDFBAB7416EB}" type="datetime1">
              <a:rPr lang="pt-BR" smtClean="0"/>
              <a:t>27/04/2022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79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1817-8ADA-40CC-87C5-9503A4EE556C}" type="datetime1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95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F97C-3707-4B84-AF5A-B71056F682E0}" type="datetime1">
              <a:rPr lang="pt-BR" smtClean="0"/>
              <a:t>27/04/2022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06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9028-0019-4C94-A18F-E117F4B7E15A}" type="datetime1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55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D34C-57EF-4C6E-8EA1-29FB08CD22C3}" type="datetime1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22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A461D-F53D-40AF-A647-5C7ADFFC8B63}" type="datetime1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F206-5B19-4EBD-84CC-1F0ABCE345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76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ouvidoria@samer.com.b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7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51520" y="26064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1560" y="430953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11560" y="481625"/>
            <a:ext cx="2097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Hospedagem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79512" y="1219974"/>
            <a:ext cx="88488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dirty="0"/>
              <a:t>Os quartos foram projetados para garantir conforto e segurança aos pacientes e </a:t>
            </a:r>
          </a:p>
          <a:p>
            <a:pPr algn="just"/>
            <a:r>
              <a:rPr lang="pt-BR" dirty="0"/>
              <a:t>acompanhantes.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Os serviços de enfermagem podem ser solicitados, pressionando o botão vermelho, </a:t>
            </a:r>
          </a:p>
          <a:p>
            <a:pPr algn="just"/>
            <a:r>
              <a:rPr lang="pt-BR" dirty="0"/>
              <a:t>localizado perto ao leito do paciente.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Equipe de Hotelaria realizará um </a:t>
            </a:r>
            <a:r>
              <a:rPr lang="pt-BR" dirty="0" err="1"/>
              <a:t>Check</a:t>
            </a:r>
            <a:r>
              <a:rPr lang="pt-BR" dirty="0"/>
              <a:t> </a:t>
            </a:r>
            <a:r>
              <a:rPr lang="pt-BR" dirty="0" err="1"/>
              <a:t>List</a:t>
            </a:r>
            <a:r>
              <a:rPr lang="pt-BR" dirty="0"/>
              <a:t> junto ao paciente e/ou acompanhante sobre </a:t>
            </a:r>
          </a:p>
          <a:p>
            <a:pPr algn="just"/>
            <a:r>
              <a:rPr lang="pt-BR" dirty="0"/>
              <a:t>os itens disponíveis no leito e no momento da alta o mesmo </a:t>
            </a:r>
            <a:r>
              <a:rPr lang="pt-BR" dirty="0" err="1"/>
              <a:t>Check</a:t>
            </a:r>
            <a:r>
              <a:rPr lang="pt-BR" dirty="0"/>
              <a:t> </a:t>
            </a:r>
            <a:r>
              <a:rPr lang="pt-BR" dirty="0" err="1"/>
              <a:t>List</a:t>
            </a:r>
            <a:r>
              <a:rPr lang="pt-BR" dirty="0"/>
              <a:t> será realizado. </a:t>
            </a:r>
          </a:p>
          <a:p>
            <a:pPr algn="just"/>
            <a:endParaRPr lang="pt-BR" dirty="0"/>
          </a:p>
          <a:p>
            <a:pPr algn="just"/>
            <a:r>
              <a:rPr lang="pt-BR" b="1" dirty="0">
                <a:solidFill>
                  <a:srgbClr val="FF0000"/>
                </a:solidFill>
              </a:rPr>
              <a:t>É importante lembrar que o Hospital </a:t>
            </a:r>
            <a:r>
              <a:rPr lang="pt-BR" b="1" dirty="0" err="1">
                <a:solidFill>
                  <a:srgbClr val="FF0000"/>
                </a:solidFill>
              </a:rPr>
              <a:t>Samer</a:t>
            </a:r>
            <a:r>
              <a:rPr lang="pt-BR" b="1" dirty="0">
                <a:solidFill>
                  <a:srgbClr val="FF0000"/>
                </a:solidFill>
              </a:rPr>
              <a:t> não se responsabiliza por objetos e valores 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</a:rPr>
              <a:t>pessoais durante a permanência do paciente.</a:t>
            </a:r>
          </a:p>
          <a:p>
            <a:endParaRPr lang="pt-BR" dirty="0"/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Higiene Hospitalar </a:t>
            </a:r>
          </a:p>
          <a:p>
            <a:endParaRPr lang="pt-BR" b="1" dirty="0"/>
          </a:p>
          <a:p>
            <a:pPr algn="just"/>
            <a:r>
              <a:rPr lang="pt-BR" dirty="0"/>
              <a:t>Diariamente, a equipe de higiene hospitalar, composta por operadores treinados, </a:t>
            </a:r>
          </a:p>
          <a:p>
            <a:pPr algn="just"/>
            <a:r>
              <a:rPr lang="pt-BR" dirty="0"/>
              <a:t>efetua a higienização e desinfecção dos quartos. Outras higienizações são realizadas sempre </a:t>
            </a:r>
          </a:p>
          <a:p>
            <a:pPr algn="just"/>
            <a:r>
              <a:rPr lang="pt-BR" dirty="0"/>
              <a:t>que necessário, ou quando solicitadas pela enfermagem.</a:t>
            </a:r>
          </a:p>
          <a:p>
            <a:endParaRPr lang="pt-BR" b="1" dirty="0"/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78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51520" y="26064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1560" y="430953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11560" y="481625"/>
            <a:ext cx="2265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Transferências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79512" y="1075958"/>
            <a:ext cx="8784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Transferência Interna</a:t>
            </a:r>
          </a:p>
          <a:p>
            <a:endParaRPr lang="pt-BR" dirty="0"/>
          </a:p>
          <a:p>
            <a:pPr algn="just"/>
            <a:r>
              <a:rPr lang="pt-BR" dirty="0"/>
              <a:t>Na eventualidade do paciente ser transferido do quarto para a Unidade de Terapia Intensiva, o quarto deverá ser desocupado imediatamente. Não é permitida a permanência do acompanhante no mesmo.</a:t>
            </a:r>
          </a:p>
          <a:p>
            <a:pPr algn="just"/>
            <a:r>
              <a:rPr lang="pt-BR" dirty="0"/>
              <a:t>Para pacientes cirúrgicos, com previsão de recuperação pós-operatória em Unidade de </a:t>
            </a:r>
          </a:p>
          <a:p>
            <a:pPr algn="just"/>
            <a:r>
              <a:rPr lang="pt-BR" dirty="0"/>
              <a:t>Terapia Intensiva, o leito deverá ser desocupado no momento da saída para o Centro Cirúrgico.</a:t>
            </a:r>
          </a:p>
          <a:p>
            <a:endParaRPr lang="pt-BR" dirty="0"/>
          </a:p>
          <a:p>
            <a:endParaRPr lang="pt-BR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Transferência para outro hospital</a:t>
            </a:r>
          </a:p>
          <a:p>
            <a:endParaRPr lang="pt-BR" dirty="0"/>
          </a:p>
          <a:p>
            <a:pPr algn="just"/>
            <a:r>
              <a:rPr lang="pt-BR" dirty="0"/>
              <a:t>As transferências para outro hospital, por desejo do paciente, de seus familiares, plano de </a:t>
            </a:r>
          </a:p>
          <a:p>
            <a:pPr algn="just"/>
            <a:r>
              <a:rPr lang="pt-BR" dirty="0"/>
              <a:t>saúde ou médico assistente sempre ocorrerão mediante liberação médica e contato com </a:t>
            </a:r>
          </a:p>
          <a:p>
            <a:pPr algn="just"/>
            <a:r>
              <a:rPr lang="pt-BR" dirty="0"/>
              <a:t>hospital de destino, com seu “de acordo” para recebimento com a informação do médico</a:t>
            </a:r>
          </a:p>
          <a:p>
            <a:pPr algn="just"/>
            <a:r>
              <a:rPr lang="pt-BR" dirty="0"/>
              <a:t>que receberá o paciente e após contato médico de concordância com a unidade hospitalar</a:t>
            </a:r>
          </a:p>
          <a:p>
            <a:pPr algn="just"/>
            <a:r>
              <a:rPr lang="pt-BR" dirty="0"/>
              <a:t>de destino.  </a:t>
            </a:r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532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51520" y="26064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1560" y="430953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11560" y="481625"/>
            <a:ext cx="2335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Alta Hospitalar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79512" y="1052736"/>
            <a:ext cx="894116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 diária hospitalar vence impreterivelmente às 10h. Após a alta hospitalar, o leito deverá </a:t>
            </a:r>
          </a:p>
          <a:p>
            <a:r>
              <a:rPr lang="pt-BR" b="1" dirty="0">
                <a:solidFill>
                  <a:srgbClr val="FF0000"/>
                </a:solidFill>
              </a:rPr>
              <a:t>ser desocupado em até 1 hora. </a:t>
            </a:r>
          </a:p>
          <a:p>
            <a:endParaRPr lang="pt-BR" dirty="0"/>
          </a:p>
          <a:p>
            <a:r>
              <a:rPr lang="pt-BR" dirty="0"/>
              <a:t>Para maior segurança e conforto do paciente, a Equipe de Enfermagem deverá acompanhá-lo</a:t>
            </a:r>
          </a:p>
          <a:p>
            <a:r>
              <a:rPr lang="pt-BR" dirty="0"/>
              <a:t>até sua saída. </a:t>
            </a:r>
          </a:p>
          <a:p>
            <a:endParaRPr lang="pt-BR" dirty="0"/>
          </a:p>
          <a:p>
            <a:r>
              <a:rPr lang="pt-BR" dirty="0"/>
              <a:t>Todos os acertos deverão ser realizados no setor de tesouraria de segunda-feira à quinta-feira</a:t>
            </a:r>
          </a:p>
          <a:p>
            <a:r>
              <a:rPr lang="pt-BR" dirty="0"/>
              <a:t>de 07h30 às 17h30 e sexta-feira de 07h30 às 16h30.</a:t>
            </a:r>
          </a:p>
          <a:p>
            <a:r>
              <a:rPr lang="pt-BR" dirty="0"/>
              <a:t>Nos horários em que não houver o funcionamento da Tesouraria, os acertos serão realizados </a:t>
            </a:r>
          </a:p>
          <a:p>
            <a:r>
              <a:rPr lang="pt-BR" dirty="0"/>
              <a:t>pela Recepção da Emergência.</a:t>
            </a:r>
          </a:p>
          <a:p>
            <a:endParaRPr lang="pt-BR" dirty="0"/>
          </a:p>
        </p:txBody>
      </p:sp>
      <p:sp>
        <p:nvSpPr>
          <p:cNvPr id="17" name="Retângulo de cantos arredondados 10">
            <a:extLst>
              <a:ext uri="{FF2B5EF4-FFF2-40B4-BE49-F238E27FC236}">
                <a16:creationId xmlns:a16="http://schemas.microsoft.com/office/drawing/2014/main" id="{32B80E62-6A9A-443C-9BD1-1F77E0D2DD8B}"/>
              </a:ext>
            </a:extLst>
          </p:cNvPr>
          <p:cNvSpPr/>
          <p:nvPr/>
        </p:nvSpPr>
        <p:spPr>
          <a:xfrm>
            <a:off x="557554" y="4192058"/>
            <a:ext cx="8028892" cy="201563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pt-BR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DB3D1C1-FF68-423B-92FC-7BDE0683FDBA}"/>
              </a:ext>
            </a:extLst>
          </p:cNvPr>
          <p:cNvSpPr txBox="1"/>
          <p:nvPr/>
        </p:nvSpPr>
        <p:spPr>
          <a:xfrm>
            <a:off x="838317" y="4293096"/>
            <a:ext cx="7395358" cy="17113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A avalição de sua experiência em nosso hospital é de extrema importância.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Por isso, contamos com uma pesquisa de satisfação após a alta do paciente 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que será enviada por e-mail. 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Contamos com sua participação!</a:t>
            </a:r>
          </a:p>
        </p:txBody>
      </p:sp>
    </p:spTree>
    <p:extLst>
      <p:ext uri="{BB962C8B-B14F-4D97-AF65-F5344CB8AC3E}">
        <p14:creationId xmlns:p14="http://schemas.microsoft.com/office/powerpoint/2010/main" val="2290354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62" y="212757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504802" y="383062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4802" y="433734"/>
            <a:ext cx="301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Orientações Gerais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3026" y="908720"/>
            <a:ext cx="899041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Visitantes e Acompanhantes</a:t>
            </a:r>
          </a:p>
          <a:p>
            <a:endParaRPr lang="pt-BR" dirty="0"/>
          </a:p>
          <a:p>
            <a:r>
              <a:rPr lang="pt-BR" dirty="0"/>
              <a:t>Os visitantes e acompanhantes deverão se apresentar na recepção social apresentando</a:t>
            </a:r>
          </a:p>
          <a:p>
            <a:r>
              <a:rPr lang="pt-BR" dirty="0"/>
              <a:t>documento de identificação com foto para assim, receber a credencial para ter acesso ao leito</a:t>
            </a:r>
          </a:p>
          <a:p>
            <a:r>
              <a:rPr lang="pt-BR" dirty="0"/>
              <a:t>do paciente.  Devendo na saída do hospital entregar a credencial recebida. </a:t>
            </a:r>
          </a:p>
          <a:p>
            <a:endParaRPr lang="pt-BR" dirty="0"/>
          </a:p>
          <a:p>
            <a:r>
              <a:rPr lang="pt-BR" dirty="0"/>
              <a:t>A presença de visitas é essencial para a recuperação do paciente. Contudo, o excesso poderá </a:t>
            </a:r>
          </a:p>
          <a:p>
            <a:r>
              <a:rPr lang="pt-BR" dirty="0"/>
              <a:t>interferir no repouso do paciente e nos procedimentos médicos e de enfermagem. </a:t>
            </a:r>
          </a:p>
          <a:p>
            <a:endParaRPr lang="pt-BR" dirty="0"/>
          </a:p>
          <a:p>
            <a:r>
              <a:rPr lang="pt-BR" dirty="0"/>
              <a:t>Os acompanhantes receberão um kit pernoite, que será entregue uma vez ao dia. </a:t>
            </a:r>
          </a:p>
          <a:p>
            <a:endParaRPr lang="pt-BR" dirty="0"/>
          </a:p>
          <a:p>
            <a:r>
              <a:rPr lang="pt-BR" dirty="0"/>
              <a:t>Fique atento as recomendações: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Lavar as mãos antes e após a visita ao paciente</a:t>
            </a:r>
          </a:p>
          <a:p>
            <a:pPr marL="285750" indent="-285750">
              <a:buFontTx/>
              <a:buChar char="-"/>
            </a:pPr>
            <a:r>
              <a:rPr lang="pt-BR" dirty="0"/>
              <a:t>Não sentar no leito do paciente</a:t>
            </a:r>
          </a:p>
          <a:p>
            <a:pPr marL="285750" indent="-285750">
              <a:buFontTx/>
              <a:buChar char="-"/>
            </a:pPr>
            <a:r>
              <a:rPr lang="pt-BR" dirty="0"/>
              <a:t>Não portar alimentos para o interior do hospital e não oferecer ao paciente</a:t>
            </a:r>
          </a:p>
          <a:p>
            <a:pPr marL="285750" indent="-285750">
              <a:buFontTx/>
              <a:buChar char="-"/>
            </a:pPr>
            <a:r>
              <a:rPr lang="pt-BR" dirty="0"/>
              <a:t>Dar flores é um gesto de atenção e carinho. Mas a presença de flores em hospitais está </a:t>
            </a:r>
          </a:p>
          <a:p>
            <a:r>
              <a:rPr lang="pt-BR" dirty="0"/>
              <a:t>relacionada a possibilidade de contaminação para o paciente. Por isso, não é permitida a </a:t>
            </a:r>
          </a:p>
          <a:p>
            <a:r>
              <a:rPr lang="pt-BR" dirty="0"/>
              <a:t>entrada de flores no hospital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680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62" y="212757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504802" y="383062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4802" y="433734"/>
            <a:ext cx="301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Orientações Gerais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15516" y="1124744"/>
            <a:ext cx="8712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/>
              <a:t>Os acompanhantes devem ser maiores de 18 anos</a:t>
            </a:r>
          </a:p>
          <a:p>
            <a:pPr marL="285750" indent="-285750">
              <a:buFontTx/>
              <a:buChar char="-"/>
            </a:pPr>
            <a:r>
              <a:rPr lang="pt-BR" dirty="0"/>
              <a:t>Acompanhantes em apartamentos coletivos devem preferencialmente ser do mesmo sexo evitando assim, exposições dos demais pacientes</a:t>
            </a:r>
          </a:p>
          <a:p>
            <a:pPr marL="285750" indent="-285750">
              <a:buFontTx/>
              <a:buChar char="-"/>
            </a:pPr>
            <a:r>
              <a:rPr lang="pt-BR" dirty="0"/>
              <a:t>Visitantes  deverão ser maiores que 12 anos</a:t>
            </a:r>
          </a:p>
          <a:p>
            <a:pPr marL="285750" indent="-285750">
              <a:buFontTx/>
              <a:buChar char="-"/>
            </a:pPr>
            <a:r>
              <a:rPr lang="pt-BR" dirty="0"/>
              <a:t>É proibida a entrada de pessoas na UTI usando qualquer tipo de calçado aberto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Informações aos familiares, Prontuário Médico e Exames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As informações sobre as condições clínicas do paciente só poderão ser fornecidas pelo médico assistente responsável pelo mesmo. No caso das UTIs  e UCO, as informações serão </a:t>
            </a:r>
          </a:p>
          <a:p>
            <a:pPr algn="just"/>
            <a:r>
              <a:rPr lang="pt-BR" dirty="0"/>
              <a:t>transmitidas de maneira presencial junto ao médico para os familiares, considerados </a:t>
            </a:r>
          </a:p>
          <a:p>
            <a:pPr algn="just"/>
            <a:r>
              <a:rPr lang="pt-BR" dirty="0"/>
              <a:t>“porta-vozes” e durante os horários de visita. 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356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62" y="212757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504802" y="383062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4802" y="433734"/>
            <a:ext cx="301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Orientações Gerais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3027" y="980728"/>
            <a:ext cx="906097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/>
          </a:p>
          <a:p>
            <a:pPr algn="just"/>
            <a:r>
              <a:rPr lang="pt-BR" dirty="0"/>
              <a:t>As informações contidas no prontuário são de propriedade do paciente, sendo a guarda física </a:t>
            </a:r>
          </a:p>
          <a:p>
            <a:pPr algn="just"/>
            <a:r>
              <a:rPr lang="pt-BR" dirty="0"/>
              <a:t>responsabilidade do hospital. Toda informação nele registradas são de caráter sigiloso. Em caso</a:t>
            </a:r>
          </a:p>
          <a:p>
            <a:pPr algn="just"/>
            <a:r>
              <a:rPr lang="pt-BR" dirty="0"/>
              <a:t>de necessidade de cópia do prontuário, deverá o próprio paciente e/ou representante legal</a:t>
            </a:r>
          </a:p>
          <a:p>
            <a:pPr algn="just"/>
            <a:r>
              <a:rPr lang="pt-BR" dirty="0"/>
              <a:t>solicitá-lo pessoalmente na Recepção de Internação, através do preenchimento de formulário </a:t>
            </a:r>
          </a:p>
          <a:p>
            <a:pPr algn="just"/>
            <a:r>
              <a:rPr lang="pt-BR" dirty="0"/>
              <a:t>próprio e apresentação das cópias dos documentos necessários (documentação legal de </a:t>
            </a:r>
          </a:p>
          <a:p>
            <a:pPr algn="just"/>
            <a:r>
              <a:rPr lang="pt-BR" dirty="0"/>
              <a:t>identificação comprobatória de responsabilidade legal).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 prazo de entrega da cópia do prontuário, para internações com intervalo menor que </a:t>
            </a:r>
          </a:p>
          <a:p>
            <a:pPr algn="just"/>
            <a:r>
              <a:rPr lang="pt-BR" dirty="0"/>
              <a:t>12 meses é de 15 dias úteis. </a:t>
            </a:r>
          </a:p>
          <a:p>
            <a:pPr algn="just"/>
            <a:endParaRPr lang="pt-BR" b="1" dirty="0"/>
          </a:p>
          <a:p>
            <a:pPr algn="just"/>
            <a:r>
              <a:rPr lang="pt-BR" dirty="0"/>
              <a:t>Os resultados de exames de imagem podem ser solicitados na Recepção de Medicina Diagnóstica, de Segunda à Sexta de 14h às 17h30 ou pelo ramal 9354, com prazo de entrega em 5 dias úteis após a solicitação.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Resultados de exames laboratoriais podem ser acessados pelo site: </a:t>
            </a:r>
            <a:r>
              <a:rPr lang="pt-B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http:rdsl.com.br/lab ou retirados na recepção de imagem de segunda à sexta de 14h as 17h30 ou no ramal 9366. 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3908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62" y="212757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504802" y="383062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4802" y="433734"/>
            <a:ext cx="3016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Orientações Gerais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3026" y="1027051"/>
            <a:ext cx="896566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Ligações Telefônicas</a:t>
            </a:r>
          </a:p>
          <a:p>
            <a:endParaRPr lang="pt-BR" dirty="0"/>
          </a:p>
          <a:p>
            <a:r>
              <a:rPr lang="pt-BR" dirty="0"/>
              <a:t>Todos os quartos possuem telefones e estão disponíveis para ligações entre ramais do próprio</a:t>
            </a:r>
          </a:p>
          <a:p>
            <a:r>
              <a:rPr lang="pt-BR" dirty="0"/>
              <a:t>hospital. Ligações locais e/ou interurbanas serão inseridas  nas despesas hospitalares não </a:t>
            </a:r>
          </a:p>
          <a:p>
            <a:r>
              <a:rPr lang="pt-BR" dirty="0"/>
              <a:t>cobertas pelas operadoras/seguros de saúde e deverão ser pagas no momento da alta</a:t>
            </a:r>
          </a:p>
          <a:p>
            <a:r>
              <a:rPr lang="pt-BR" dirty="0"/>
              <a:t>hospitalar.</a:t>
            </a:r>
          </a:p>
          <a:p>
            <a:endParaRPr lang="pt-BR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 err="1"/>
              <a:t>Wi-fi</a:t>
            </a:r>
            <a:endParaRPr lang="pt-BR" b="1" dirty="0"/>
          </a:p>
          <a:p>
            <a:endParaRPr lang="pt-BR" dirty="0"/>
          </a:p>
          <a:p>
            <a:r>
              <a:rPr lang="pt-BR" dirty="0"/>
              <a:t>Possuímos rede de acesso liberado para pacientes e/ou acompanhantes ou visitantes. </a:t>
            </a:r>
          </a:p>
          <a:p>
            <a:r>
              <a:rPr lang="pt-BR" dirty="0"/>
              <a:t>Solicite a senha nas recepções. </a:t>
            </a:r>
          </a:p>
          <a:p>
            <a:pPr marL="285750" indent="-285750">
              <a:buFont typeface="Arial" pitchFamily="34" charset="0"/>
              <a:buChar char="•"/>
            </a:pPr>
            <a:endParaRPr lang="pt-BR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Ouvidoria</a:t>
            </a:r>
          </a:p>
          <a:p>
            <a:r>
              <a:rPr lang="pt-BR" dirty="0"/>
              <a:t>A Ouvidoria é seu canal de comunicação direto para registro de reclamações, sugestões e </a:t>
            </a:r>
          </a:p>
          <a:p>
            <a:r>
              <a:rPr lang="pt-BR" dirty="0"/>
              <a:t>elogios. Fica localizado no térreo do hospital.</a:t>
            </a:r>
          </a:p>
          <a:p>
            <a:endParaRPr lang="pt-BR" dirty="0"/>
          </a:p>
          <a:p>
            <a:r>
              <a:rPr lang="pt-BR" dirty="0"/>
              <a:t>Horário de Atendimento: Segunda à Quinta – 07h30 às 17h30 / Sexta – 07h30 às 16h30</a:t>
            </a:r>
          </a:p>
          <a:p>
            <a:r>
              <a:rPr lang="pt-BR" dirty="0"/>
              <a:t>E-mail: </a:t>
            </a:r>
            <a:r>
              <a:rPr lang="pt-BR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ouvidoria@samer.com.br</a:t>
            </a:r>
            <a:endParaRPr lang="pt-BR" u="sng" dirty="0"/>
          </a:p>
          <a:p>
            <a:r>
              <a:rPr lang="pt-BR" dirty="0"/>
              <a:t>Telefone: (24) 3358-9052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62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62" y="212757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504802" y="383062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4802" y="433734"/>
            <a:ext cx="6131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Direitos e Responsabilidades do Paciente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3026" y="1027051"/>
            <a:ext cx="908165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Direitos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- Receber atendimento digno, atencioso e respeitoso independente de sua raça,</a:t>
            </a:r>
          </a:p>
          <a:p>
            <a:r>
              <a:rPr lang="pt-BR" dirty="0"/>
              <a:t>credo, cor, idade, sexo, orientação sexual, diagnóstico ou qualquer outra forma de preconceito</a:t>
            </a:r>
          </a:p>
          <a:p>
            <a:pPr marL="285750" indent="-285750">
              <a:buFontTx/>
              <a:buChar char="-"/>
            </a:pPr>
            <a:r>
              <a:rPr lang="pt-BR" dirty="0"/>
              <a:t>Receber ou recusar assistência psicológica, social e religiosa</a:t>
            </a:r>
          </a:p>
          <a:p>
            <a:pPr marL="285750" indent="-285750">
              <a:buFontTx/>
              <a:buChar char="-"/>
            </a:pPr>
            <a:r>
              <a:rPr lang="pt-BR" dirty="0"/>
              <a:t>Ter garantida a sua segurança, integridade física, psíquica e moral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Responsabilidades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Respeitar as normas e regulamentos do Hospital </a:t>
            </a:r>
            <a:r>
              <a:rPr lang="pt-BR" dirty="0" err="1"/>
              <a:t>Samer</a:t>
            </a: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Zelar e responsabilizar-se pelas propriedades da instituição alocadas à sua disposição</a:t>
            </a:r>
          </a:p>
          <a:p>
            <a:pPr marL="285750" indent="-285750">
              <a:buFontTx/>
              <a:buChar char="-"/>
            </a:pPr>
            <a:r>
              <a:rPr lang="pt-BR" dirty="0"/>
              <a:t>Indicar responsável financeiro pelo seu tratamento hospitalar, informando o hospital</a:t>
            </a:r>
          </a:p>
          <a:p>
            <a:r>
              <a:rPr lang="pt-BR" dirty="0"/>
              <a:t>sobre quaisquer mudanças nesta indicação</a:t>
            </a:r>
          </a:p>
          <a:p>
            <a:pPr marL="285750" indent="-285750">
              <a:buFontTx/>
              <a:buChar char="-"/>
            </a:pPr>
            <a:r>
              <a:rPr lang="pt-BR" dirty="0"/>
              <a:t>É proibido fumar em todas as dependências do hospital. (Art. 2, S 1º, lei 9.294/96)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09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62" y="212757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504802" y="383062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4802" y="433734"/>
            <a:ext cx="2795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Principais Ramais 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18</a:t>
            </a:fld>
            <a:endParaRPr lang="pt-BR"/>
          </a:p>
        </p:txBody>
      </p:sp>
      <p:graphicFrame>
        <p:nvGraphicFramePr>
          <p:cNvPr id="3" name="Tabela 7">
            <a:extLst>
              <a:ext uri="{FF2B5EF4-FFF2-40B4-BE49-F238E27FC236}">
                <a16:creationId xmlns:a16="http://schemas.microsoft.com/office/drawing/2014/main" id="{7FB7EC43-B598-46D0-90FC-A049EC7DD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76228"/>
              </p:ext>
            </p:extLst>
          </p:nvPr>
        </p:nvGraphicFramePr>
        <p:xfrm>
          <a:off x="1381238" y="1772816"/>
          <a:ext cx="6096000" cy="3708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41892812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34028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Recepção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06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Recepção de Internação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9341 / 9342 / 9343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601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Recepção UTI Adulto / UCO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10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UTI Neonatal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18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Hotelaria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520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Nutrição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618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Tesouraria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06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Telefonia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38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Ouvidoria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84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Recepção Emergência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tx1"/>
                          </a:solidFill>
                        </a:rPr>
                        <a:t>9071 / 9072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158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135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Declaração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Data da Internação: _____/_____/_____       Horário:__________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Eu,_______________________________________________________________,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Paciente/responsável legal pelo(a) ____________________________________.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Declaro que recebi, nesta data, as orientações necessárias sobre o funcionamento do Hospital Samer, suas práticas, horários e demais procedimentos que devo adotar durante minha permanência na instituição, visando meu bem-estar e ampla recuperação.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Nesta ocasião, tive a oportunidade de fazer perguntas e fui respondido de modo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Satisfatório, pelo profissional identificado abaixo:</a:t>
            </a:r>
          </a:p>
          <a:p>
            <a:pPr>
              <a:lnSpc>
                <a:spcPct val="150000"/>
              </a:lnSpc>
            </a:pPr>
            <a:endParaRPr lang="pt-BR" dirty="0"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_______________________________              _____________________________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5580112" y="5805264"/>
            <a:ext cx="2518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Assinatura do paciente / 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Responsável legal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27584" y="5805264"/>
            <a:ext cx="290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Assinatura do profissional 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que forneceu as informações</a:t>
            </a:r>
          </a:p>
        </p:txBody>
      </p:sp>
    </p:spTree>
    <p:extLst>
      <p:ext uri="{BB962C8B-B14F-4D97-AF65-F5344CB8AC3E}">
        <p14:creationId xmlns:p14="http://schemas.microsoft.com/office/powerpoint/2010/main" val="404382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desenho, texto&#10;&#10;Descrição gerada automaticamente">
            <a:extLst>
              <a:ext uri="{FF2B5EF4-FFF2-40B4-BE49-F238E27FC236}">
                <a16:creationId xmlns:a16="http://schemas.microsoft.com/office/drawing/2014/main" id="{16874025-85E3-405C-8D14-0B409F011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3038475"/>
            <a:ext cx="2857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39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3">
            <a:extLst>
              <a:ext uri="{FF2B5EF4-FFF2-40B4-BE49-F238E27FC236}">
                <a16:creationId xmlns:a16="http://schemas.microsoft.com/office/drawing/2014/main" id="{0B2BA8C6-BAE5-42DE-B3FA-7312FF98072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 algn="ctr"/>
            <a:endParaRPr lang="pt-BR" dirty="0"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endParaRPr lang="pt-BR" dirty="0">
              <a:latin typeface="Trebuchet MS" pitchFamily="34" charset="0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A1F73DC6-EAFD-4323-A783-A5126AC38D9C}"/>
              </a:ext>
            </a:extLst>
          </p:cNvPr>
          <p:cNvGrpSpPr/>
          <p:nvPr/>
        </p:nvGrpSpPr>
        <p:grpSpPr>
          <a:xfrm>
            <a:off x="3347864" y="2852936"/>
            <a:ext cx="2592288" cy="864096"/>
            <a:chOff x="2483768" y="2492896"/>
            <a:chExt cx="3096344" cy="1152128"/>
          </a:xfrm>
        </p:grpSpPr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9E27823E-6547-4917-B1CD-45C6D45F9492}"/>
                </a:ext>
              </a:extLst>
            </p:cNvPr>
            <p:cNvSpPr/>
            <p:nvPr/>
          </p:nvSpPr>
          <p:spPr>
            <a:xfrm>
              <a:off x="2483768" y="2492896"/>
              <a:ext cx="3096344" cy="115212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pt-BR"/>
            </a:p>
          </p:txBody>
        </p:sp>
        <p:pic>
          <p:nvPicPr>
            <p:cNvPr id="7" name="Imagem 6" descr="Uma imagem contendo desenho, texto&#10;&#10;Descrição gerada automaticamente">
              <a:extLst>
                <a:ext uri="{FF2B5EF4-FFF2-40B4-BE49-F238E27FC236}">
                  <a16:creationId xmlns:a16="http://schemas.microsoft.com/office/drawing/2014/main" id="{9D5A0D1A-FFD4-4F61-A83C-63F1668F8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3190" y="2678435"/>
              <a:ext cx="2857500" cy="781050"/>
            </a:xfrm>
            <a:prstGeom prst="rect">
              <a:avLst/>
            </a:prstGeom>
          </p:spPr>
        </p:pic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A9FE87E6-8B0E-43B4-B909-80DF9FF2B5F8}"/>
              </a:ext>
            </a:extLst>
          </p:cNvPr>
          <p:cNvSpPr/>
          <p:nvPr/>
        </p:nvSpPr>
        <p:spPr>
          <a:xfrm>
            <a:off x="2430016" y="53012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Trebuchet MS" pitchFamily="34" charset="0"/>
              </a:rPr>
              <a:t>Rua Cadete Édson, 38</a:t>
            </a:r>
          </a:p>
          <a:p>
            <a:pPr algn="ctr"/>
            <a:r>
              <a:rPr lang="pt-BR" dirty="0" err="1">
                <a:solidFill>
                  <a:schemeClr val="bg1"/>
                </a:solidFill>
                <a:latin typeface="Trebuchet MS" pitchFamily="34" charset="0"/>
              </a:rPr>
              <a:t>Montese</a:t>
            </a:r>
            <a:r>
              <a:rPr lang="pt-BR" dirty="0">
                <a:solidFill>
                  <a:schemeClr val="bg1"/>
                </a:solidFill>
                <a:latin typeface="Trebuchet MS" pitchFamily="34" charset="0"/>
              </a:rPr>
              <a:t> – Resende – RJ</a:t>
            </a:r>
          </a:p>
          <a:p>
            <a:pPr algn="ctr"/>
            <a:r>
              <a:rPr lang="pt-BR" dirty="0">
                <a:solidFill>
                  <a:schemeClr val="bg1"/>
                </a:solidFill>
                <a:latin typeface="Trebuchet MS" pitchFamily="34" charset="0"/>
              </a:rPr>
              <a:t>Tel.: (24) 3358-9000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Trebuchet MS" pitchFamily="34" charset="0"/>
              </a:rPr>
              <a:t>samer.com.br</a:t>
            </a:r>
          </a:p>
        </p:txBody>
      </p:sp>
    </p:spTree>
    <p:extLst>
      <p:ext uri="{BB962C8B-B14F-4D97-AF65-F5344CB8AC3E}">
        <p14:creationId xmlns:p14="http://schemas.microsoft.com/office/powerpoint/2010/main" val="38985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37906" y="404664"/>
            <a:ext cx="8640960" cy="338437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Seja bem-vindo!</a:t>
            </a:r>
          </a:p>
          <a:p>
            <a:pPr algn="ctr"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Este guia foi desenvolvido especialmente para melhor orientá-lo durante a permanência no Hospital </a:t>
            </a:r>
            <a:r>
              <a:rPr lang="pt-BR" dirty="0" err="1">
                <a:latin typeface="Trebuchet MS" pitchFamily="34" charset="0"/>
              </a:rPr>
              <a:t>Samer</a:t>
            </a:r>
            <a:r>
              <a:rPr lang="pt-BR" dirty="0">
                <a:latin typeface="Trebuchet MS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Aqui serão encontradas informações sobre o nosso funcionamento.</a:t>
            </a:r>
          </a:p>
          <a:p>
            <a:pPr algn="ctr">
              <a:lnSpc>
                <a:spcPct val="150000"/>
              </a:lnSpc>
            </a:pPr>
            <a:r>
              <a:rPr lang="pt-BR" dirty="0">
                <a:latin typeface="Trebuchet MS" pitchFamily="34" charset="0"/>
              </a:rPr>
              <a:t>A leitura desse material é muito importante, persistindo alguma dúvida, não hesite em nos contatar.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43808" y="4501658"/>
            <a:ext cx="3566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600" dirty="0">
                <a:latin typeface="Trebuchet MS" pitchFamily="34" charset="0"/>
              </a:rPr>
              <a:t> É para você, que construímos serviços e nos preparamos, a cada dia, para oferecer o que há de melhor em cuidados.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3923928" y="5373216"/>
            <a:ext cx="3566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200" dirty="0">
                <a:latin typeface="Trebuchet MS" pitchFamily="34" charset="0"/>
              </a:rPr>
              <a:t>”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365354" y="4293096"/>
            <a:ext cx="3566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200" dirty="0">
                <a:latin typeface="Trebuchet MS" pitchFamily="34" charset="0"/>
              </a:rPr>
              <a:t>“ 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48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11560" y="3989899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BR" sz="2700" dirty="0"/>
              <a:t>    Políticas de Segurança ____________________________  04</a:t>
            </a:r>
            <a:br>
              <a:rPr lang="pt-BR" sz="2700" dirty="0"/>
            </a:br>
            <a:r>
              <a:rPr lang="pt-BR" sz="2700" dirty="0"/>
              <a:t>    Internação _____________________________________  06</a:t>
            </a:r>
            <a:br>
              <a:rPr lang="pt-BR" sz="2700" dirty="0"/>
            </a:br>
            <a:r>
              <a:rPr lang="pt-BR" sz="2700" dirty="0"/>
              <a:t>    Equipe Assistencial_______________________________  07</a:t>
            </a:r>
            <a:br>
              <a:rPr lang="pt-BR" sz="2700" dirty="0"/>
            </a:br>
            <a:r>
              <a:rPr lang="pt-BR" sz="2700" dirty="0"/>
              <a:t>    Nutrição _______________________________________  07</a:t>
            </a:r>
            <a:br>
              <a:rPr lang="pt-BR" sz="2700" dirty="0"/>
            </a:br>
            <a:r>
              <a:rPr lang="pt-BR" sz="2700" dirty="0"/>
              <a:t>    Hospedagem  ___________________________________  09</a:t>
            </a:r>
            <a:br>
              <a:rPr lang="pt-BR" sz="2700" dirty="0"/>
            </a:br>
            <a:r>
              <a:rPr lang="pt-BR" sz="2700" dirty="0"/>
              <a:t>    Transferências __________________________________   10</a:t>
            </a:r>
            <a:br>
              <a:rPr lang="pt-BR" sz="2700" dirty="0"/>
            </a:br>
            <a:r>
              <a:rPr lang="pt-BR" sz="2700" dirty="0"/>
              <a:t>    Alta Hospitalar __________________________________  11</a:t>
            </a:r>
            <a:br>
              <a:rPr lang="pt-BR" sz="2700" dirty="0"/>
            </a:br>
            <a:r>
              <a:rPr lang="pt-BR" sz="2700" dirty="0"/>
              <a:t>    Orientações Gerais _______________________________ 12</a:t>
            </a:r>
            <a:br>
              <a:rPr lang="pt-BR" sz="2700" dirty="0"/>
            </a:br>
            <a:r>
              <a:rPr lang="pt-BR" sz="2700" dirty="0"/>
              <a:t>    Direitos e Responsabilidades do Paciente _____________ 16</a:t>
            </a:r>
            <a:br>
              <a:rPr lang="pt-BR" sz="2700" dirty="0"/>
            </a:br>
            <a:br>
              <a:rPr lang="pt-BR" dirty="0"/>
            </a:b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476672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Índice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322772" y="1268760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87953" y="13361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22772" y="1772816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87953" y="18355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23528" y="2276872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88709" y="23395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22772" y="2852936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87953" y="29156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22772" y="3429000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387953" y="3491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22772" y="4000418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87953" y="4063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322772" y="4576482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387953" y="46391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22772" y="5085184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387953" y="5147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323528" y="5656602"/>
            <a:ext cx="432048" cy="436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388709" y="5719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5" name="Espaço Reservado para Número de Slid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3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323528" y="332656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83568" y="502961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83568" y="553633"/>
            <a:ext cx="7544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Conheça algumas de nossas Políticas de Segurança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64222" y="3284984"/>
            <a:ext cx="861242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Pulseira de Identificação</a:t>
            </a:r>
          </a:p>
          <a:p>
            <a:endParaRPr lang="pt-BR" dirty="0"/>
          </a:p>
          <a:p>
            <a:pPr algn="just"/>
            <a:r>
              <a:rPr lang="pt-BR" dirty="0"/>
              <a:t>No momento da internação, será fornecida a pulseira de identificação para o paciente</a:t>
            </a:r>
          </a:p>
          <a:p>
            <a:pPr algn="just"/>
            <a:r>
              <a:rPr lang="pt-BR" dirty="0"/>
              <a:t>com seus dados. A mesma não poderá ser removida durante seu período de internação.</a:t>
            </a:r>
          </a:p>
          <a:p>
            <a:pPr algn="just"/>
            <a:r>
              <a:rPr lang="pt-BR" dirty="0"/>
              <a:t>Caso exista alguma alergia relatada e/ou identificada, será colocada também uma pulseira</a:t>
            </a:r>
          </a:p>
          <a:p>
            <a:pPr algn="just"/>
            <a:r>
              <a:rPr lang="pt-BR" dirty="0"/>
              <a:t>vermelha.</a:t>
            </a:r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Exames e Medicamentos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Ao ser internado, o paciente deverá trazer uma lista atualizada dos medicamentos que </a:t>
            </a:r>
          </a:p>
          <a:p>
            <a:pPr algn="just"/>
            <a:r>
              <a:rPr lang="pt-BR" dirty="0"/>
              <a:t>costuma tomar em casa e os exames solicitados por seu médico. 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03548" y="1226369"/>
            <a:ext cx="8028892" cy="177058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pt-BR" dirty="0">
              <a:latin typeface="Trebuchet MS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67544" y="1418552"/>
            <a:ext cx="8141524" cy="1295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O Hospital </a:t>
            </a:r>
            <a:r>
              <a:rPr lang="pt-BR" b="1" dirty="0" err="1">
                <a:solidFill>
                  <a:schemeClr val="bg1"/>
                </a:solidFill>
              </a:rPr>
              <a:t>Samer</a:t>
            </a:r>
            <a:r>
              <a:rPr lang="pt-BR" b="1" dirty="0">
                <a:solidFill>
                  <a:schemeClr val="bg1"/>
                </a:solidFill>
              </a:rPr>
              <a:t> preocupa-se com a sua segurança e a de seus familiares.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A instituição NÃO pratica nenhum tipo de cobrança por telefone e não solicita 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solidFill>
                  <a:schemeClr val="bg1"/>
                </a:solidFill>
              </a:rPr>
              <a:t>depósitos de qualquer espécie, seja em nome do próprio hospital ou para terceiros.</a:t>
            </a:r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40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198783" y="136525"/>
            <a:ext cx="894521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Higiene das Mãos</a:t>
            </a:r>
          </a:p>
          <a:p>
            <a:endParaRPr lang="pt-BR" b="1" dirty="0"/>
          </a:p>
          <a:p>
            <a:pPr algn="just"/>
            <a:r>
              <a:rPr lang="pt-BR" dirty="0"/>
              <a:t>A principal medida para controle das infecções é a higienização das mãos. </a:t>
            </a:r>
          </a:p>
          <a:p>
            <a:pPr algn="just"/>
            <a:r>
              <a:rPr lang="pt-BR" dirty="0"/>
              <a:t>Por favor, evite realizar visita a outros pacientes internados que não seja o seu familiar.</a:t>
            </a:r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Cirurgia Segura</a:t>
            </a:r>
          </a:p>
          <a:p>
            <a:endParaRPr lang="pt-BR" dirty="0"/>
          </a:p>
          <a:p>
            <a:pPr algn="just"/>
            <a:r>
              <a:rPr lang="pt-BR" dirty="0"/>
              <a:t>Adotamos um conjunto de medidas de segurança para melhorar a qualidade da assistência </a:t>
            </a:r>
          </a:p>
          <a:p>
            <a:pPr algn="just"/>
            <a:r>
              <a:rPr lang="pt-BR" dirty="0"/>
              <a:t>Cirúrgica, tais como: </a:t>
            </a:r>
          </a:p>
          <a:p>
            <a:pPr algn="just"/>
            <a:r>
              <a:rPr lang="pt-BR" dirty="0"/>
              <a:t>- Uso do Termo de Consentimento Informado (termo de autorização)</a:t>
            </a:r>
          </a:p>
          <a:p>
            <a:pPr algn="just"/>
            <a:r>
              <a:rPr lang="pt-BR" dirty="0"/>
              <a:t>- </a:t>
            </a:r>
            <a:r>
              <a:rPr lang="pt-BR" dirty="0" err="1"/>
              <a:t>Check</a:t>
            </a:r>
            <a:r>
              <a:rPr lang="pt-BR" dirty="0"/>
              <a:t> </a:t>
            </a:r>
            <a:r>
              <a:rPr lang="pt-BR" dirty="0" err="1"/>
              <a:t>List</a:t>
            </a:r>
            <a:r>
              <a:rPr lang="pt-BR" dirty="0"/>
              <a:t> (dupla checagem das informações mais relevantes)</a:t>
            </a:r>
          </a:p>
          <a:p>
            <a:pPr algn="just"/>
            <a:r>
              <a:rPr lang="pt-BR" dirty="0"/>
              <a:t>- Marcação gráfica de lateralidade do sítio cirúrgico</a:t>
            </a:r>
          </a:p>
          <a:p>
            <a:pPr algn="just"/>
            <a:r>
              <a:rPr lang="pt-BR" dirty="0"/>
              <a:t>- Uso de Profilaxia Antibiótica</a:t>
            </a:r>
          </a:p>
          <a:p>
            <a:pPr algn="just"/>
            <a:r>
              <a:rPr lang="pt-BR" dirty="0"/>
              <a:t>- Realização do </a:t>
            </a:r>
            <a:r>
              <a:rPr lang="pt-BR" dirty="0" err="1"/>
              <a:t>Time-out</a:t>
            </a:r>
            <a:r>
              <a:rPr lang="pt-BR" dirty="0"/>
              <a:t> ou pausa cirúrgica (pausa antes da incisão cirúrgica para</a:t>
            </a:r>
          </a:p>
          <a:p>
            <a:pPr algn="just"/>
            <a:r>
              <a:rPr lang="pt-BR" dirty="0"/>
              <a:t>confirmação das informações sobre o procedimento a ser realizado)</a:t>
            </a:r>
          </a:p>
          <a:p>
            <a:endParaRPr lang="pt-BR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b="1" dirty="0"/>
              <a:t>Prevenção de Ocorrência de Quedas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  <a:p>
            <a:pPr algn="just"/>
            <a:r>
              <a:rPr lang="pt-BR" dirty="0"/>
              <a:t>A queda é responsável por aumentar o tempo de internação e agravar o quadro clínico do </a:t>
            </a:r>
          </a:p>
          <a:p>
            <a:pPr algn="just"/>
            <a:r>
              <a:rPr lang="pt-BR" dirty="0"/>
              <a:t>paciente. A participação do familiar/acompanhante é imprescindível para a prevenção de </a:t>
            </a:r>
          </a:p>
          <a:p>
            <a:pPr algn="just"/>
            <a:r>
              <a:rPr lang="pt-BR" dirty="0"/>
              <a:t>queda, uma vez que está em contato permanente com o paciente. Não deixe que ele se </a:t>
            </a:r>
          </a:p>
          <a:p>
            <a:pPr algn="just"/>
            <a:r>
              <a:rPr lang="pt-BR" dirty="0"/>
              <a:t>levante sozinho do leito, caso seja necessário, solicite ajuda da equipe de enfermagem. </a:t>
            </a:r>
          </a:p>
          <a:p>
            <a:pPr algn="just"/>
            <a:r>
              <a:rPr lang="pt-BR" dirty="0"/>
              <a:t>Os profissionais de saúde orientarão sobre as maneiras de evitar acidentes durante a </a:t>
            </a:r>
          </a:p>
          <a:p>
            <a:pPr algn="just"/>
            <a:r>
              <a:rPr lang="pt-BR" dirty="0"/>
              <a:t>hospitalização. 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71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51520" y="26064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1560" y="430953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11560" y="481625"/>
            <a:ext cx="1750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Internação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05160" y="1219974"/>
            <a:ext cx="882350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dirty="0"/>
              <a:t>A Recepção de Internação é a responsável pela formalização da acolhida dos pacientes </a:t>
            </a:r>
          </a:p>
          <a:p>
            <a:pPr algn="just"/>
            <a:r>
              <a:rPr lang="pt-BR" dirty="0"/>
              <a:t>durante a sua chegada ao hospital.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É importante ter em mãos os documentos originais de carteira de identificação com foto,</a:t>
            </a:r>
          </a:p>
          <a:p>
            <a:pPr algn="just"/>
            <a:r>
              <a:rPr lang="pt-BR" dirty="0"/>
              <a:t>CPF e carteira do plano de saúde.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Os convênios cobrem as despesas hospitalares de acordo com o contrato assinado pelo </a:t>
            </a:r>
          </a:p>
          <a:p>
            <a:pPr algn="just"/>
            <a:r>
              <a:rPr lang="pt-BR" dirty="0"/>
              <a:t>cliente. O paciente e/ou seu responsável financeiro deve estar ciente das limitações de </a:t>
            </a:r>
          </a:p>
          <a:p>
            <a:pPr algn="just"/>
            <a:r>
              <a:rPr lang="pt-BR" dirty="0"/>
              <a:t>cobertura do seguro de saúde. Despesas hospitalares eventuais e não cobertas pelo plano </a:t>
            </a:r>
          </a:p>
          <a:p>
            <a:pPr algn="just"/>
            <a:r>
              <a:rPr lang="pt-BR" dirty="0"/>
              <a:t>de saúde poderão ocorrer ao longo de sua internação e serão informadas pessoalmente.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Menores de 18 anos ou incapacitados por qualquer razão (física ou legal) necessitam de um </a:t>
            </a:r>
          </a:p>
          <a:p>
            <a:pPr algn="just"/>
            <a:r>
              <a:rPr lang="pt-BR" dirty="0"/>
              <a:t>responsável pela internação, assim como, para maiores de 60 anos, recomenda-se uma </a:t>
            </a:r>
          </a:p>
          <a:p>
            <a:pPr algn="just"/>
            <a:r>
              <a:rPr lang="pt-BR" dirty="0"/>
              <a:t>referência para contato.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Após a etapa de internação, a equipe de hotelaria o acompanhará até o leito de </a:t>
            </a:r>
          </a:p>
          <a:p>
            <a:pPr algn="just"/>
            <a:r>
              <a:rPr lang="pt-BR" dirty="0"/>
              <a:t>internação, fornecendo informações necessárias para o período de sua internação. </a:t>
            </a:r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206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51520" y="26064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1560" y="430953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11560" y="481625"/>
            <a:ext cx="2943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Equipe Assistencial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95536" y="1203717"/>
            <a:ext cx="84595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Oferecemos uma equipe de saúde multidisciplinar composta por médicos, enfermeiros, fisioterapeutas, fonoaudiólogos, psicólogos, nutricionistas e farmacêuticos para realizar toda assistência necessária durante a internação. </a:t>
            </a:r>
          </a:p>
          <a:p>
            <a:endParaRPr lang="pt-BR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251520" y="2492896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611560" y="2663201"/>
            <a:ext cx="784887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670703" y="2713873"/>
            <a:ext cx="1525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 Nutrição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88952" y="3284984"/>
            <a:ext cx="85660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Serviço de Nutrição e Dietética oferece uma refeição adequada para a condição do </a:t>
            </a:r>
          </a:p>
          <a:p>
            <a:pPr algn="just"/>
            <a:r>
              <a:rPr lang="pt-BR" dirty="0"/>
              <a:t>paciente, considerando suas restrições, preferências e hábitos alimentares, não sendo</a:t>
            </a:r>
          </a:p>
          <a:p>
            <a:pPr algn="just"/>
            <a:r>
              <a:rPr lang="pt-BR" dirty="0"/>
              <a:t>permitido qualquer alimentação fora do cardápio pré-estabelecido.</a:t>
            </a:r>
          </a:p>
          <a:p>
            <a:endParaRPr lang="pt-BR" dirty="0"/>
          </a:p>
          <a:p>
            <a:r>
              <a:rPr lang="pt-BR" b="1" dirty="0"/>
              <a:t>Horário das refeições para pacientes: </a:t>
            </a:r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778489"/>
              </p:ext>
            </p:extLst>
          </p:nvPr>
        </p:nvGraphicFramePr>
        <p:xfrm>
          <a:off x="395536" y="4815160"/>
          <a:ext cx="4718847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71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Desjejum / Colação                           07h às</a:t>
                      </a:r>
                      <a:r>
                        <a:rPr lang="pt-BR" baseline="0" dirty="0"/>
                        <a:t> </a:t>
                      </a:r>
                      <a:r>
                        <a:rPr lang="pt-BR" dirty="0"/>
                        <a:t>08h30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Almoço                                                     11h às 13h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Lanche                                                     </a:t>
                      </a:r>
                      <a:r>
                        <a:rPr lang="pt-BR" b="1" baseline="0" dirty="0"/>
                        <a:t> </a:t>
                      </a:r>
                      <a:r>
                        <a:rPr lang="pt-BR" b="1" dirty="0"/>
                        <a:t>15h</a:t>
                      </a:r>
                      <a:r>
                        <a:rPr lang="pt-BR" b="1" baseline="0" dirty="0"/>
                        <a:t> às 16h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Jantar                                                   17h30 às</a:t>
                      </a:r>
                      <a:r>
                        <a:rPr lang="pt-BR" b="1" baseline="0" dirty="0"/>
                        <a:t> 19h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Ceia                                                           21h às 22h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15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288953" y="332656"/>
            <a:ext cx="872399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Após os horários estabelecidos para almoço e jantar só poderá ser disponibilizado </a:t>
            </a:r>
          </a:p>
          <a:p>
            <a:r>
              <a:rPr lang="pt-BR" dirty="0"/>
              <a:t>alimentação tipo lanche.</a:t>
            </a:r>
          </a:p>
          <a:p>
            <a:endParaRPr lang="pt-BR" dirty="0"/>
          </a:p>
          <a:p>
            <a:r>
              <a:rPr lang="pt-BR" dirty="0"/>
              <a:t>O serviço está disponível 24 horas e pode ser acionado através do ramal 9088.</a:t>
            </a:r>
          </a:p>
          <a:p>
            <a:endParaRPr lang="pt-BR" dirty="0"/>
          </a:p>
          <a:p>
            <a:r>
              <a:rPr lang="pt-BR" b="1" dirty="0"/>
              <a:t>Horário para as refeições para acompanhantes servidas nos quartos:</a:t>
            </a:r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r>
              <a:rPr lang="pt-BR" b="1" dirty="0"/>
              <a:t>Temos também a opção para os acompanhantes realizarem suas refeições no restaurante</a:t>
            </a:r>
          </a:p>
          <a:p>
            <a:r>
              <a:rPr lang="pt-BR" b="1" dirty="0"/>
              <a:t>do hospital, nos seguintes horários:</a:t>
            </a:r>
          </a:p>
          <a:p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8338"/>
              </p:ext>
            </p:extLst>
          </p:nvPr>
        </p:nvGraphicFramePr>
        <p:xfrm>
          <a:off x="395536" y="2348880"/>
          <a:ext cx="4718847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71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Desjejum </a:t>
                      </a:r>
                      <a:r>
                        <a:rPr lang="pt-BR" baseline="0" dirty="0"/>
                        <a:t>                                                 </a:t>
                      </a:r>
                      <a:r>
                        <a:rPr lang="pt-BR" dirty="0"/>
                        <a:t>07h às 08h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Almoço                                                     13h às 14h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Jantar                                                        19h</a:t>
                      </a:r>
                      <a:r>
                        <a:rPr lang="pt-BR" b="1" baseline="0" dirty="0"/>
                        <a:t> às 20h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04677"/>
              </p:ext>
            </p:extLst>
          </p:nvPr>
        </p:nvGraphicFramePr>
        <p:xfrm>
          <a:off x="395536" y="4764752"/>
          <a:ext cx="4718847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71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Desjejum </a:t>
                      </a:r>
                      <a:r>
                        <a:rPr lang="pt-BR" baseline="0" dirty="0"/>
                        <a:t>                                            </a:t>
                      </a:r>
                      <a:r>
                        <a:rPr lang="pt-BR" dirty="0"/>
                        <a:t>06h às 07h30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Almoço                                                     11h às 14h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Jantar                                                        20h</a:t>
                      </a:r>
                      <a:r>
                        <a:rPr lang="pt-BR" b="1" baseline="0" dirty="0"/>
                        <a:t> às 22h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F206-5B19-4EBD-84CC-1F0ABCE3457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7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2051</Words>
  <Application>Microsoft Office PowerPoint</Application>
  <PresentationFormat>Apresentação na tela (4:3)</PresentationFormat>
  <Paragraphs>323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Trebuchet MS</vt:lpstr>
      <vt:lpstr>Tema do Office</vt:lpstr>
      <vt:lpstr>Apresentação do PowerPoint</vt:lpstr>
      <vt:lpstr>Apresentação do PowerPoint</vt:lpstr>
      <vt:lpstr>Apresentação do PowerPoint</vt:lpstr>
      <vt:lpstr>    Políticas de Segurança ____________________________  04     Internação _____________________________________  06     Equipe Assistencial_______________________________  07     Nutrição _______________________________________  07     Hospedagem  ___________________________________  09     Transferências __________________________________   10     Alta Hospitalar __________________________________  11     Orientações Gerais _______________________________ 12     Direitos e Responsabilidades do Paciente _____________ 16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Gabriela Magalhães Meireles da Silveira</dc:creator>
  <cp:lastModifiedBy>Ana Carolina de Souza Aparecido</cp:lastModifiedBy>
  <cp:revision>88</cp:revision>
  <dcterms:created xsi:type="dcterms:W3CDTF">2020-05-10T20:32:46Z</dcterms:created>
  <dcterms:modified xsi:type="dcterms:W3CDTF">2022-04-27T19:59:57Z</dcterms:modified>
</cp:coreProperties>
</file>